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74" r:id="rId7"/>
    <p:sldId id="275" r:id="rId8"/>
    <p:sldId id="262" r:id="rId9"/>
    <p:sldId id="263" r:id="rId10"/>
    <p:sldId id="264" r:id="rId11"/>
    <p:sldId id="269" r:id="rId12"/>
    <p:sldId id="296" r:id="rId13"/>
    <p:sldId id="297" r:id="rId14"/>
    <p:sldId id="295" r:id="rId15"/>
    <p:sldId id="266" r:id="rId16"/>
    <p:sldId id="267" r:id="rId17"/>
    <p:sldId id="273" r:id="rId18"/>
    <p:sldId id="276" r:id="rId19"/>
    <p:sldId id="282" r:id="rId20"/>
    <p:sldId id="277" r:id="rId21"/>
    <p:sldId id="278" r:id="rId22"/>
    <p:sldId id="270" r:id="rId23"/>
    <p:sldId id="279" r:id="rId24"/>
    <p:sldId id="280" r:id="rId25"/>
    <p:sldId id="281" r:id="rId26"/>
    <p:sldId id="271" r:id="rId27"/>
    <p:sldId id="283" r:id="rId28"/>
    <p:sldId id="287" r:id="rId29"/>
    <p:sldId id="288" r:id="rId30"/>
    <p:sldId id="293" r:id="rId31"/>
    <p:sldId id="294" r:id="rId32"/>
    <p:sldId id="289" r:id="rId33"/>
    <p:sldId id="291" r:id="rId34"/>
    <p:sldId id="292" r:id="rId35"/>
    <p:sldId id="272" r:id="rId36"/>
    <p:sldId id="284" r:id="rId37"/>
    <p:sldId id="285" r:id="rId38"/>
    <p:sldId id="286" r:id="rId3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bi Lusc" initials="TL" lastIdx="1" clrIdx="0">
    <p:extLst>
      <p:ext uri="{19B8F6BF-5375-455C-9EA6-DF929625EA0E}">
        <p15:presenceInfo xmlns:p15="http://schemas.microsoft.com/office/powerpoint/2012/main" userId="S::TobiLusc@by0008.schule-by.de::e7dd2740-8168-4c93-a6fc-e3edb13c456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000FF"/>
    <a:srgbClr val="996600"/>
    <a:srgbClr val="336600"/>
    <a:srgbClr val="FF6600"/>
    <a:srgbClr val="34870B"/>
    <a:srgbClr val="FF9900"/>
    <a:srgbClr val="49BC10"/>
    <a:srgbClr val="990000"/>
    <a:srgbClr val="2BC6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AB8B5-C33F-4F31-9215-99BC53E0BEA3}" type="datetimeFigureOut">
              <a:rPr lang="de-DE" smtClean="0"/>
              <a:t>05.03.2021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AABD0-3BF8-4D33-ACB2-599F06CA55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7030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AB8B5-C33F-4F31-9215-99BC53E0BEA3}" type="datetimeFigureOut">
              <a:rPr lang="de-DE" smtClean="0"/>
              <a:t>05.03.2021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AABD0-3BF8-4D33-ACB2-599F06CA55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4498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AB8B5-C33F-4F31-9215-99BC53E0BEA3}" type="datetimeFigureOut">
              <a:rPr lang="de-DE" smtClean="0"/>
              <a:t>05.03.2021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AABD0-3BF8-4D33-ACB2-599F06CA55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1566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AB8B5-C33F-4F31-9215-99BC53E0BEA3}" type="datetimeFigureOut">
              <a:rPr lang="de-DE" smtClean="0"/>
              <a:t>05.03.2021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AABD0-3BF8-4D33-ACB2-599F06CA55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870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AB8B5-C33F-4F31-9215-99BC53E0BEA3}" type="datetimeFigureOut">
              <a:rPr lang="de-DE" smtClean="0"/>
              <a:t>05.03.2021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AABD0-3BF8-4D33-ACB2-599F06CA55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0470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AB8B5-C33F-4F31-9215-99BC53E0BEA3}" type="datetimeFigureOut">
              <a:rPr lang="de-DE" smtClean="0"/>
              <a:t>05.03.2021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AABD0-3BF8-4D33-ACB2-599F06CA55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5511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AB8B5-C33F-4F31-9215-99BC53E0BEA3}" type="datetimeFigureOut">
              <a:rPr lang="de-DE" smtClean="0"/>
              <a:t>05.03.2021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AABD0-3BF8-4D33-ACB2-599F06CA55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9494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AB8B5-C33F-4F31-9215-99BC53E0BEA3}" type="datetimeFigureOut">
              <a:rPr lang="de-DE" smtClean="0"/>
              <a:t>05.03.2021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AABD0-3BF8-4D33-ACB2-599F06CA55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0474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AB8B5-C33F-4F31-9215-99BC53E0BEA3}" type="datetimeFigureOut">
              <a:rPr lang="de-DE" smtClean="0"/>
              <a:t>05.03.2021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AABD0-3BF8-4D33-ACB2-599F06CA55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8368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AB8B5-C33F-4F31-9215-99BC53E0BEA3}" type="datetimeFigureOut">
              <a:rPr lang="de-DE" smtClean="0"/>
              <a:t>05.03.2021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AABD0-3BF8-4D33-ACB2-599F06CA55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1629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AB8B5-C33F-4F31-9215-99BC53E0BEA3}" type="datetimeFigureOut">
              <a:rPr lang="de-DE" smtClean="0"/>
              <a:t>05.03.2021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AABD0-3BF8-4D33-ACB2-599F06CA55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7721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AB8B5-C33F-4F31-9215-99BC53E0BEA3}" type="datetimeFigureOut">
              <a:rPr lang="de-DE" smtClean="0"/>
              <a:t>05.03.2021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AABD0-3BF8-4D33-ACB2-599F06CA55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2296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7704856" cy="1115984"/>
          </a:xfrm>
          <a:prstGeom prst="roundRect">
            <a:avLst/>
          </a:prstGeo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de-DE" sz="2800" b="1" dirty="0"/>
              <a:t>Natur und Technik – </a:t>
            </a:r>
            <a:br>
              <a:rPr lang="de-DE" sz="2800" b="1" dirty="0"/>
            </a:br>
            <a:r>
              <a:rPr lang="de-DE" sz="2800" b="1" dirty="0"/>
              <a:t>ein neues Unterrichtsfach am Gymnasium</a:t>
            </a:r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4419655"/>
              </p:ext>
            </p:extLst>
          </p:nvPr>
        </p:nvGraphicFramePr>
        <p:xfrm>
          <a:off x="1259632" y="1793296"/>
          <a:ext cx="6327505" cy="1078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31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de-DE" dirty="0"/>
                        <a:t>5. Klasse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DE" b="1" dirty="0">
                          <a:solidFill>
                            <a:schemeClr val="bg1"/>
                          </a:solidFill>
                        </a:rPr>
                        <a:t>Biologie</a:t>
                      </a:r>
                    </a:p>
                  </a:txBody>
                  <a:tcPr>
                    <a:solidFill>
                      <a:srgbClr val="348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de-DE" b="1" dirty="0">
                          <a:solidFill>
                            <a:schemeClr val="bg1"/>
                          </a:solidFill>
                        </a:rPr>
                        <a:t>Naturwissenschaftliches Arbeiten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068059"/>
              </p:ext>
            </p:extLst>
          </p:nvPr>
        </p:nvGraphicFramePr>
        <p:xfrm>
          <a:off x="1259632" y="3079593"/>
          <a:ext cx="6352845" cy="114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84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de-DE" dirty="0"/>
                        <a:t>6. Klasse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DE" b="1" dirty="0">
                          <a:solidFill>
                            <a:schemeClr val="bg1"/>
                          </a:solidFill>
                        </a:rPr>
                        <a:t>Biologie</a:t>
                      </a:r>
                    </a:p>
                  </a:txBody>
                  <a:tcPr>
                    <a:solidFill>
                      <a:srgbClr val="348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DE" b="1" dirty="0">
                          <a:solidFill>
                            <a:schemeClr val="bg1"/>
                          </a:solidFill>
                        </a:rPr>
                        <a:t>Informatik</a:t>
                      </a:r>
                    </a:p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1494253"/>
              </p:ext>
            </p:extLst>
          </p:nvPr>
        </p:nvGraphicFramePr>
        <p:xfrm>
          <a:off x="1259632" y="4363700"/>
          <a:ext cx="6352845" cy="114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84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de-DE" dirty="0"/>
                        <a:t>7. Klasse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DE" b="1" dirty="0">
                          <a:solidFill>
                            <a:schemeClr val="bg1"/>
                          </a:solidFill>
                        </a:rPr>
                        <a:t>Physik</a:t>
                      </a:r>
                    </a:p>
                  </a:txBody>
                  <a:tcP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DE" b="1" dirty="0">
                          <a:solidFill>
                            <a:schemeClr val="bg1"/>
                          </a:solidFill>
                        </a:rPr>
                        <a:t>Informatik</a:t>
                      </a:r>
                    </a:p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27" name="Picture 3" descr="C:\Users\Bernd Ganster\AppData\Local\Microsoft\Windows\Temporary Internet Files\Content.IE5\98QD0JPN\MC900250762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322" y="2012703"/>
            <a:ext cx="29831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Bernd Ganster\AppData\Local\Microsoft\Windows\Temporary Internet Files\Content.IE5\9GP8H0GN\MC900431576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231" y="3567574"/>
            <a:ext cx="786753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Bernd Ganster\AppData\Local\Microsoft\Windows\Temporary Internet Files\Content.IE5\9GP8H0GN\MC900431576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342" y="4869248"/>
            <a:ext cx="786753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Bernd Ganster\AppData\Local\Microsoft\Windows\Temporary Internet Files\Content.IE5\D2POVQ50\MC900432598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425" y="4869248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68110" y="5661248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Mit dem Fach Natur und Technik lernst du die ersten Naturwissenschaften kennen, denn es begegnen dir die Fächer </a:t>
            </a:r>
            <a:r>
              <a:rPr lang="de-DE" b="1" dirty="0">
                <a:solidFill>
                  <a:srgbClr val="34870B"/>
                </a:solidFill>
              </a:rPr>
              <a:t>Biologie</a:t>
            </a:r>
            <a:r>
              <a:rPr lang="de-DE" b="1" dirty="0"/>
              <a:t>, </a:t>
            </a:r>
            <a:r>
              <a:rPr lang="de-DE" b="1" dirty="0">
                <a:solidFill>
                  <a:srgbClr val="FF0000"/>
                </a:solidFill>
              </a:rPr>
              <a:t>Physik</a:t>
            </a:r>
            <a:r>
              <a:rPr lang="de-DE" b="1" dirty="0"/>
              <a:t> – und sogar ein bisschen </a:t>
            </a:r>
            <a:r>
              <a:rPr lang="de-DE" b="1" dirty="0">
                <a:solidFill>
                  <a:srgbClr val="0000FF"/>
                </a:solidFill>
              </a:rPr>
              <a:t>Chemie</a:t>
            </a:r>
            <a:r>
              <a:rPr lang="de-DE" b="1" dirty="0"/>
              <a:t>.</a:t>
            </a:r>
          </a:p>
        </p:txBody>
      </p:sp>
      <p:pic>
        <p:nvPicPr>
          <p:cNvPr id="1028" name="Picture 4" descr="C:\Users\Bernd Ganster\AppData\Local\Microsoft\Windows\Temporary Internet Files\Content.IE5\2Y9CCFJD\MC900326474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514" y="3765574"/>
            <a:ext cx="745564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Bernd Ganster\AppData\Local\Microsoft\Windows\INetCache\IE\YWJMCUT2\1200px-Human_bones.svg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87264"/>
            <a:ext cx="397818" cy="93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74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75656" y="6349841"/>
            <a:ext cx="6400800" cy="463535"/>
          </a:xfrm>
        </p:spPr>
        <p:txBody>
          <a:bodyPr>
            <a:norm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Unsere Biologiesammlung hat viel zu bieten…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69599" y="1123100"/>
            <a:ext cx="6009405" cy="450705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23288" y="1123101"/>
            <a:ext cx="6009405" cy="450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280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75656" y="6381328"/>
            <a:ext cx="6400800" cy="504056"/>
          </a:xfrm>
        </p:spPr>
        <p:txBody>
          <a:bodyPr>
            <a:normAutofit fontScale="92500"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Einer unserer älteren Schüler mit Hausmeister Herr Hoffmann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71666" y="956725"/>
            <a:ext cx="6144683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89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67544" y="4941168"/>
            <a:ext cx="8064896" cy="1728192"/>
          </a:xfrm>
        </p:spPr>
        <p:txBody>
          <a:bodyPr>
            <a:normAutofit fontScale="92500" lnSpcReduction="20000"/>
          </a:bodyPr>
          <a:lstStyle/>
          <a:p>
            <a:r>
              <a:rPr lang="de-DE" sz="2000" b="1" i="1" dirty="0">
                <a:solidFill>
                  <a:schemeClr val="bg1"/>
                </a:solidFill>
                <a:cs typeface="Arial" panose="020B0604020202020204" pitchFamily="34" charset="0"/>
              </a:rPr>
              <a:t>Fischflossen lassen sich durch eine Druckkraft nicht vollständig wegbiegen, sondern krümmen sich überraschenderweise in ihre Richtung. Diese Eigenschaft erlaubt Fischen beim Schwimmen eine optimale Kraftübertragung auf das Wasser („Fin-Ray-Effekt“).</a:t>
            </a:r>
          </a:p>
          <a:p>
            <a:endParaRPr lang="de-DE" sz="20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de-DE" sz="2000" b="1" dirty="0">
                <a:solidFill>
                  <a:schemeClr val="bg1"/>
                </a:solidFill>
                <a:cs typeface="Arial" panose="020B0604020202020204" pitchFamily="34" charset="0"/>
              </a:rPr>
              <a:t>Schülervideo mit selbst gebasteltem Modell (6. Klasse)</a:t>
            </a:r>
          </a:p>
        </p:txBody>
      </p:sp>
      <p:sp>
        <p:nvSpPr>
          <p:cNvPr id="2" name="AutoShape 2" descr="Bildergebnis für fischflosse"/>
          <p:cNvSpPr>
            <a:spLocks noChangeAspect="1" noChangeArrowheads="1"/>
          </p:cNvSpPr>
          <p:nvPr/>
        </p:nvSpPr>
        <p:spPr bwMode="auto">
          <a:xfrm>
            <a:off x="155575" y="-822325"/>
            <a:ext cx="25431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4" descr="Bildergebnis für fischflosse"/>
          <p:cNvSpPr>
            <a:spLocks noChangeAspect="1" noChangeArrowheads="1"/>
          </p:cNvSpPr>
          <p:nvPr/>
        </p:nvSpPr>
        <p:spPr bwMode="auto">
          <a:xfrm>
            <a:off x="307975" y="-669925"/>
            <a:ext cx="25431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Fin-Ray_konv">
            <a:hlinkClick r:id="" action="ppaction://media"/>
            <a:extLst>
              <a:ext uri="{FF2B5EF4-FFF2-40B4-BE49-F238E27FC236}">
                <a16:creationId xmlns:a16="http://schemas.microsoft.com/office/drawing/2014/main" id="{A3258170-A014-4630-8760-EE66ED8D62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grayscl/>
          </a:blip>
          <a:stretch>
            <a:fillRect/>
          </a:stretch>
        </p:blipFill>
        <p:spPr>
          <a:xfrm>
            <a:off x="530931" y="175071"/>
            <a:ext cx="8082138" cy="4546203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4087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67544" y="5013176"/>
            <a:ext cx="8064896" cy="1728192"/>
          </a:xfrm>
        </p:spPr>
        <p:txBody>
          <a:bodyPr>
            <a:normAutofit fontScale="92500" lnSpcReduction="20000"/>
          </a:bodyPr>
          <a:lstStyle/>
          <a:p>
            <a:r>
              <a:rPr lang="de-DE" sz="2000" b="1" i="1" dirty="0">
                <a:solidFill>
                  <a:schemeClr val="bg1"/>
                </a:solidFill>
                <a:cs typeface="Arial" panose="020B0604020202020204" pitchFamily="34" charset="0"/>
              </a:rPr>
              <a:t>Vögel verdanken ihre Flugfähigkeit dem einzigartigen Bau der Federn. Diese sind leicht und elastisch, aber dennoch stabil und luftundurchlässig – und sie verfügen über eine besondere Reparatureinrichtung.</a:t>
            </a:r>
          </a:p>
          <a:p>
            <a:endParaRPr lang="de-DE" sz="20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de-DE" sz="2000" b="1" dirty="0">
                <a:solidFill>
                  <a:schemeClr val="bg1"/>
                </a:solidFill>
                <a:cs typeface="Arial" panose="020B0604020202020204" pitchFamily="34" charset="0"/>
              </a:rPr>
              <a:t>Zum Schülervideo mit selbst gebasteltem Modell (6. Klasse) geht’s über das Schaufenster Natur &amp; Technik auf der Startseite</a:t>
            </a:r>
          </a:p>
        </p:txBody>
      </p:sp>
      <p:sp>
        <p:nvSpPr>
          <p:cNvPr id="2" name="AutoShape 2" descr="Bildergebnis für fischflosse"/>
          <p:cNvSpPr>
            <a:spLocks noChangeAspect="1" noChangeArrowheads="1"/>
          </p:cNvSpPr>
          <p:nvPr/>
        </p:nvSpPr>
        <p:spPr bwMode="auto">
          <a:xfrm>
            <a:off x="155575" y="-822325"/>
            <a:ext cx="25431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4" descr="Bildergebnis für fischflosse"/>
          <p:cNvSpPr>
            <a:spLocks noChangeAspect="1" noChangeArrowheads="1"/>
          </p:cNvSpPr>
          <p:nvPr/>
        </p:nvSpPr>
        <p:spPr bwMode="auto">
          <a:xfrm>
            <a:off x="307975" y="-669925"/>
            <a:ext cx="25431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4A4D8E3-EFD7-458F-8CF2-5B9885D39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529" y="764704"/>
            <a:ext cx="3920926" cy="388843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E49BD16-122A-4DFD-BFB7-08B677D98F93}"/>
              </a:ext>
            </a:extLst>
          </p:cNvPr>
          <p:cNvSpPr txBox="1"/>
          <p:nvPr/>
        </p:nvSpPr>
        <p:spPr>
          <a:xfrm>
            <a:off x="2479162" y="150639"/>
            <a:ext cx="4048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i="1" dirty="0">
                <a:solidFill>
                  <a:schemeClr val="bg1"/>
                </a:solidFill>
                <a:cs typeface="Arial" panose="020B0604020202020204" pitchFamily="34" charset="0"/>
              </a:rPr>
              <a:t>Vogelfeder gegen Papierfeder 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568750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87524" y="5040180"/>
            <a:ext cx="8568952" cy="1656184"/>
          </a:xfrm>
        </p:spPr>
        <p:txBody>
          <a:bodyPr>
            <a:norm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Regenwurm in Bewegung – Schülervideo (8. Klasse)</a:t>
            </a:r>
          </a:p>
          <a:p>
            <a:endParaRPr lang="de-DE" sz="2000" b="1" dirty="0">
              <a:solidFill>
                <a:schemeClr val="bg1"/>
              </a:solidFill>
            </a:endParaRPr>
          </a:p>
          <a:p>
            <a:r>
              <a:rPr lang="de-DE" sz="2000" b="1" i="1" dirty="0">
                <a:solidFill>
                  <a:schemeClr val="bg1"/>
                </a:solidFill>
              </a:rPr>
              <a:t>Achte auf die Muskelwellen, die durch den Regenwurmkörper laufen.</a:t>
            </a:r>
          </a:p>
          <a:p>
            <a:r>
              <a:rPr lang="de-DE" sz="2000" b="1" i="1" dirty="0">
                <a:solidFill>
                  <a:schemeClr val="bg1"/>
                </a:solidFill>
              </a:rPr>
              <a:t>Wie bohrt sich der weiche Wurm eigentlich in den Boden – ganz ohne Skelett?</a:t>
            </a:r>
          </a:p>
        </p:txBody>
      </p:sp>
      <p:pic>
        <p:nvPicPr>
          <p:cNvPr id="4" name="Regenwurm_konv (1)">
            <a:hlinkClick r:id="" action="ppaction://media"/>
            <a:extLst>
              <a:ext uri="{FF2B5EF4-FFF2-40B4-BE49-F238E27FC236}">
                <a16:creationId xmlns:a16="http://schemas.microsoft.com/office/drawing/2014/main" id="{90BD4A23-0B9F-4DFB-908D-3196B8382E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7213" y="9124"/>
            <a:ext cx="6309574" cy="473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4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75656" y="4941168"/>
            <a:ext cx="6400800" cy="1728192"/>
          </a:xfrm>
        </p:spPr>
        <p:txBody>
          <a:bodyPr>
            <a:normAutofit fontScale="92500"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„Fressen und Gefressen werden“ (Lehrervideo)</a:t>
            </a:r>
          </a:p>
          <a:p>
            <a:r>
              <a:rPr lang="de-DE" sz="2000" b="1" i="1" dirty="0">
                <a:solidFill>
                  <a:schemeClr val="bg1"/>
                </a:solidFill>
              </a:rPr>
              <a:t>Die ganz Mutigen können sich einen Film anschauen, in dem die Vogelspinne „Hugo“ mit einer Heuschrecke gefüttert wird.</a:t>
            </a:r>
          </a:p>
          <a:p>
            <a:r>
              <a:rPr lang="de-DE" sz="2000" b="1" i="1" dirty="0">
                <a:solidFill>
                  <a:schemeClr val="bg1"/>
                </a:solidFill>
              </a:rPr>
              <a:t>(Hugo lebt an einem versteckten Ort und ist </a:t>
            </a:r>
            <a:r>
              <a:rPr lang="de-DE" sz="2000" b="1" i="1" dirty="0">
                <a:solidFill>
                  <a:srgbClr val="FF6600"/>
                </a:solidFill>
              </a:rPr>
              <a:t>nicht</a:t>
            </a:r>
            <a:r>
              <a:rPr lang="de-DE" sz="2000" b="1" i="1" dirty="0">
                <a:solidFill>
                  <a:schemeClr val="bg1"/>
                </a:solidFill>
              </a:rPr>
              <a:t> frei zugänglich für Schüler*innen)</a:t>
            </a:r>
          </a:p>
        </p:txBody>
      </p:sp>
      <p:pic>
        <p:nvPicPr>
          <p:cNvPr id="2" name="hugo2">
            <a:hlinkClick r:id="" action="ppaction://media"/>
            <a:extLst>
              <a:ext uri="{FF2B5EF4-FFF2-40B4-BE49-F238E27FC236}">
                <a16:creationId xmlns:a16="http://schemas.microsoft.com/office/drawing/2014/main" id="{EB0D9424-1BDD-492C-960C-78547B68AE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3560" y="188640"/>
            <a:ext cx="7936880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41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tertitel 2"/>
          <p:cNvSpPr txBox="1">
            <a:spLocks/>
          </p:cNvSpPr>
          <p:nvPr/>
        </p:nvSpPr>
        <p:spPr>
          <a:xfrm>
            <a:off x="4247456" y="6137920"/>
            <a:ext cx="4896544" cy="720080"/>
          </a:xfrm>
          <a:prstGeom prst="rect">
            <a:avLst/>
          </a:prstGeom>
          <a:solidFill>
            <a:srgbClr val="336600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600" b="1" dirty="0">
                <a:solidFill>
                  <a:schemeClr val="bg1"/>
                </a:solidFill>
              </a:rPr>
              <a:t>Im Reich der Pflanzen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230"/>
            <a:ext cx="6049315" cy="2671690"/>
          </a:xfrm>
          <a:prstGeom prst="rect">
            <a:avLst/>
          </a:prstGeom>
        </p:spPr>
      </p:pic>
      <p:cxnSp>
        <p:nvCxnSpPr>
          <p:cNvPr id="7" name="Gerade Verbindung mit Pfeil 6"/>
          <p:cNvCxnSpPr/>
          <p:nvPr/>
        </p:nvCxnSpPr>
        <p:spPr>
          <a:xfrm>
            <a:off x="-1" y="6165304"/>
            <a:ext cx="4284000" cy="0"/>
          </a:xfrm>
          <a:prstGeom prst="straightConnector1">
            <a:avLst/>
          </a:prstGeom>
          <a:ln w="38100">
            <a:solidFill>
              <a:srgbClr val="33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224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0451" y="6383983"/>
            <a:ext cx="6400800" cy="463535"/>
          </a:xfrm>
        </p:spPr>
        <p:txBody>
          <a:bodyPr>
            <a:norm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Auch manche Pflanzen lieben Fleisch…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79860" y="987439"/>
            <a:ext cx="6079123" cy="455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920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0451" y="6383983"/>
            <a:ext cx="6400800" cy="463535"/>
          </a:xfrm>
        </p:spPr>
        <p:txBody>
          <a:bodyPr>
            <a:norm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Kannenpflanze – auch ein „Fleischfresser“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96" y="161168"/>
            <a:ext cx="8293548" cy="622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21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0451" y="6383983"/>
            <a:ext cx="6400800" cy="463535"/>
          </a:xfrm>
        </p:spPr>
        <p:txBody>
          <a:bodyPr>
            <a:norm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Ausstellung „Was blüht denn </a:t>
            </a:r>
            <a:r>
              <a:rPr lang="de-DE" sz="2000" b="1" dirty="0" err="1">
                <a:solidFill>
                  <a:schemeClr val="bg1"/>
                </a:solidFill>
              </a:rPr>
              <a:t>g‘rad</a:t>
            </a:r>
            <a:r>
              <a:rPr lang="de-DE" sz="2000" b="1" dirty="0">
                <a:solidFill>
                  <a:schemeClr val="bg1"/>
                </a:solidFill>
              </a:rPr>
              <a:t>?“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632"/>
            <a:ext cx="8280920" cy="621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378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1082551"/>
          </a:xfrm>
          <a:prstGeom prst="round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txBody>
          <a:bodyPr>
            <a:norm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NATUR und TECHNIK:</a:t>
            </a:r>
            <a:br>
              <a:rPr lang="de-DE" sz="2800" b="1" dirty="0">
                <a:solidFill>
                  <a:schemeClr val="bg1"/>
                </a:solidFill>
              </a:rPr>
            </a:br>
            <a:r>
              <a:rPr lang="de-DE" sz="2800" b="1" dirty="0">
                <a:solidFill>
                  <a:schemeClr val="bg1"/>
                </a:solidFill>
              </a:rPr>
              <a:t>Biologie – die Lehre von den Lebewesen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31640" y="2420888"/>
            <a:ext cx="6400800" cy="2880320"/>
          </a:xfrm>
        </p:spPr>
        <p:txBody>
          <a:bodyPr>
            <a:normAutofit/>
          </a:bodyPr>
          <a:lstStyle/>
          <a:p>
            <a:r>
              <a:rPr lang="de-DE" sz="2400" b="1" dirty="0">
                <a:solidFill>
                  <a:schemeClr val="tx1"/>
                </a:solidFill>
              </a:rPr>
              <a:t>Zu den Lebewesen gehören nicht nur </a:t>
            </a:r>
            <a:r>
              <a:rPr lang="de-DE" sz="2400" b="1" dirty="0">
                <a:solidFill>
                  <a:srgbClr val="FF6600"/>
                </a:solidFill>
              </a:rPr>
              <a:t>Mensch und Tier</a:t>
            </a:r>
            <a:r>
              <a:rPr lang="de-DE" sz="2400" b="1" dirty="0">
                <a:solidFill>
                  <a:schemeClr val="tx1"/>
                </a:solidFill>
              </a:rPr>
              <a:t>, sondern auch </a:t>
            </a:r>
            <a:r>
              <a:rPr lang="de-DE" sz="2400" b="1" dirty="0">
                <a:solidFill>
                  <a:srgbClr val="008000"/>
                </a:solidFill>
              </a:rPr>
              <a:t>Pflanzen</a:t>
            </a:r>
            <a:r>
              <a:rPr lang="de-DE" sz="2400" b="1" dirty="0">
                <a:solidFill>
                  <a:schemeClr val="tx1"/>
                </a:solidFill>
              </a:rPr>
              <a:t>, </a:t>
            </a:r>
            <a:r>
              <a:rPr lang="de-DE" sz="2400" b="1" dirty="0">
                <a:solidFill>
                  <a:srgbClr val="990000"/>
                </a:solidFill>
              </a:rPr>
              <a:t>Pilze</a:t>
            </a:r>
            <a:r>
              <a:rPr lang="de-DE" sz="2400" b="1" dirty="0">
                <a:solidFill>
                  <a:schemeClr val="tx1"/>
                </a:solidFill>
              </a:rPr>
              <a:t>, </a:t>
            </a:r>
            <a:r>
              <a:rPr lang="de-DE" sz="2400" b="1" dirty="0">
                <a:solidFill>
                  <a:srgbClr val="FFC000"/>
                </a:solidFill>
              </a:rPr>
              <a:t>Bakterien</a:t>
            </a:r>
            <a:r>
              <a:rPr lang="de-DE" sz="2400" b="1" dirty="0">
                <a:solidFill>
                  <a:schemeClr val="tx1"/>
                </a:solidFill>
              </a:rPr>
              <a:t> und sehr kleine </a:t>
            </a:r>
            <a:r>
              <a:rPr lang="de-DE" sz="2400" b="1" dirty="0">
                <a:solidFill>
                  <a:srgbClr val="0000FF"/>
                </a:solidFill>
              </a:rPr>
              <a:t>Einzeller</a:t>
            </a:r>
            <a:r>
              <a:rPr lang="de-DE" sz="2400" b="1" dirty="0">
                <a:solidFill>
                  <a:schemeClr val="tx1"/>
                </a:solidFill>
              </a:rPr>
              <a:t>.</a:t>
            </a:r>
          </a:p>
          <a:p>
            <a:endParaRPr lang="de-DE" sz="2400" b="1" dirty="0">
              <a:solidFill>
                <a:schemeClr val="tx1"/>
              </a:solidFill>
            </a:endParaRPr>
          </a:p>
          <a:p>
            <a:r>
              <a:rPr lang="de-DE" sz="2400" b="1" dirty="0">
                <a:solidFill>
                  <a:schemeClr val="tx1"/>
                </a:solidFill>
              </a:rPr>
              <a:t>Im Fach Natur und Technik darfst du einmal in der Woche selbst Experimente durchführen – denn so erfährt man am meisten über die Natur!</a:t>
            </a:r>
          </a:p>
        </p:txBody>
      </p:sp>
    </p:spTree>
    <p:extLst>
      <p:ext uri="{BB962C8B-B14F-4D97-AF65-F5344CB8AC3E}">
        <p14:creationId xmlns:p14="http://schemas.microsoft.com/office/powerpoint/2010/main" val="4581535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0451" y="6383983"/>
            <a:ext cx="6400800" cy="463535"/>
          </a:xfrm>
        </p:spPr>
        <p:txBody>
          <a:bodyPr>
            <a:norm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Wasserpest (Wasserpflanze) unter dem Mikroskop (400x)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8208912" cy="611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798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0451" y="6383983"/>
            <a:ext cx="6400800" cy="463535"/>
          </a:xfrm>
        </p:spPr>
        <p:txBody>
          <a:bodyPr>
            <a:norm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Rote Zwiebel unter dem Mikroskop (400x)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39"/>
            <a:ext cx="8748464" cy="612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435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2"/>
          <p:cNvSpPr txBox="1">
            <a:spLocks/>
          </p:cNvSpPr>
          <p:nvPr/>
        </p:nvSpPr>
        <p:spPr>
          <a:xfrm>
            <a:off x="4247456" y="6165304"/>
            <a:ext cx="4896544" cy="720080"/>
          </a:xfrm>
          <a:prstGeom prst="rect">
            <a:avLst/>
          </a:prstGeom>
          <a:solidFill>
            <a:srgbClr val="996600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600" b="1" dirty="0">
                <a:solidFill>
                  <a:schemeClr val="bg1"/>
                </a:solidFill>
              </a:rPr>
              <a:t>Im Reich der Pilze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62131" cy="2592288"/>
          </a:xfrm>
          <a:prstGeom prst="rect">
            <a:avLst/>
          </a:prstGeom>
        </p:spPr>
      </p:pic>
      <p:cxnSp>
        <p:nvCxnSpPr>
          <p:cNvPr id="6" name="Gerade Verbindung mit Pfeil 5"/>
          <p:cNvCxnSpPr/>
          <p:nvPr/>
        </p:nvCxnSpPr>
        <p:spPr>
          <a:xfrm>
            <a:off x="0" y="6189687"/>
            <a:ext cx="4284000" cy="0"/>
          </a:xfrm>
          <a:prstGeom prst="straightConnector1">
            <a:avLst/>
          </a:prstGeom>
          <a:ln w="38100">
            <a:solidFill>
              <a:srgbClr val="99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0646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0451" y="6383983"/>
            <a:ext cx="6400800" cy="463535"/>
          </a:xfrm>
        </p:spPr>
        <p:txBody>
          <a:bodyPr>
            <a:norm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Pilze wachsen sogar im Biologiegang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632"/>
            <a:ext cx="8321958" cy="624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798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79512" y="6383983"/>
            <a:ext cx="8784975" cy="463535"/>
          </a:xfrm>
        </p:spPr>
        <p:txBody>
          <a:bodyPr>
            <a:normAutofit fontScale="85000" lnSpcReduction="10000"/>
          </a:bodyPr>
          <a:lstStyle/>
          <a:p>
            <a:r>
              <a:rPr lang="de-DE" sz="2000" b="1" dirty="0" err="1">
                <a:solidFill>
                  <a:schemeClr val="bg1"/>
                </a:solidFill>
              </a:rPr>
              <a:t>Kuhmaul</a:t>
            </a:r>
            <a:r>
              <a:rPr lang="de-DE" sz="2000" b="1" dirty="0">
                <a:solidFill>
                  <a:schemeClr val="bg1"/>
                </a:solidFill>
              </a:rPr>
              <a:t>. </a:t>
            </a:r>
            <a:r>
              <a:rPr lang="de-DE" sz="2000" b="1" dirty="0" err="1">
                <a:solidFill>
                  <a:schemeClr val="bg1"/>
                </a:solidFill>
              </a:rPr>
              <a:t>Grünspanträuschling</a:t>
            </a:r>
            <a:r>
              <a:rPr lang="de-DE" sz="2000" b="1" dirty="0">
                <a:solidFill>
                  <a:schemeClr val="bg1"/>
                </a:solidFill>
              </a:rPr>
              <a:t> und </a:t>
            </a:r>
            <a:r>
              <a:rPr lang="de-DE" sz="2000" b="1" dirty="0" err="1">
                <a:solidFill>
                  <a:schemeClr val="bg1"/>
                </a:solidFill>
              </a:rPr>
              <a:t>Strubbelkopfröhrling</a:t>
            </a:r>
            <a:r>
              <a:rPr lang="de-DE" sz="2000" b="1" dirty="0">
                <a:solidFill>
                  <a:schemeClr val="bg1"/>
                </a:solidFill>
              </a:rPr>
              <a:t> – die lustigsten Namen haben die Pilze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6454"/>
            <a:ext cx="8280920" cy="621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1765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39553" y="6383983"/>
            <a:ext cx="8136903" cy="463535"/>
          </a:xfrm>
        </p:spPr>
        <p:txBody>
          <a:bodyPr>
            <a:norm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Pilzgewebe – mikroskopisch betrachtet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38" y="116632"/>
            <a:ext cx="8424936" cy="631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139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4" y="21151"/>
            <a:ext cx="4536504" cy="3975287"/>
          </a:xfrm>
          <a:prstGeom prst="rect">
            <a:avLst/>
          </a:prstGeom>
        </p:spPr>
      </p:pic>
      <p:sp>
        <p:nvSpPr>
          <p:cNvPr id="5" name="Untertitel 2"/>
          <p:cNvSpPr txBox="1">
            <a:spLocks/>
          </p:cNvSpPr>
          <p:nvPr/>
        </p:nvSpPr>
        <p:spPr>
          <a:xfrm>
            <a:off x="2257618" y="6148052"/>
            <a:ext cx="6897016" cy="720080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600" b="1" dirty="0">
                <a:solidFill>
                  <a:schemeClr val="bg1"/>
                </a:solidFill>
              </a:rPr>
              <a:t>Naturwissenschaftliches Arbeiten</a:t>
            </a:r>
          </a:p>
        </p:txBody>
      </p:sp>
      <p:cxnSp>
        <p:nvCxnSpPr>
          <p:cNvPr id="7" name="Gerade Verbindung mit Pfeil 6"/>
          <p:cNvCxnSpPr/>
          <p:nvPr/>
        </p:nvCxnSpPr>
        <p:spPr>
          <a:xfrm>
            <a:off x="0" y="6165304"/>
            <a:ext cx="2268000" cy="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34166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39553" y="6383983"/>
            <a:ext cx="8136903" cy="463535"/>
          </a:xfrm>
        </p:spPr>
        <p:txBody>
          <a:bodyPr>
            <a:norm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Große Wiesenexpedition (5. Klasse)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632"/>
            <a:ext cx="8280920" cy="621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726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39553" y="6383983"/>
            <a:ext cx="8136903" cy="463535"/>
          </a:xfrm>
        </p:spPr>
        <p:txBody>
          <a:bodyPr>
            <a:norm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Große Wiesenexpedition (5. Klasse)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4551" y="968728"/>
            <a:ext cx="6240694" cy="468052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192" y="908720"/>
            <a:ext cx="3528392" cy="470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853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39553" y="6383983"/>
            <a:ext cx="8136903" cy="463535"/>
          </a:xfrm>
        </p:spPr>
        <p:txBody>
          <a:bodyPr>
            <a:norm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Experimente zur Luft (5. Klasse)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6632"/>
            <a:ext cx="8316416" cy="623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05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1082551"/>
          </a:xfrm>
          <a:prstGeom prst="round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txBody>
          <a:bodyPr>
            <a:norm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NATUR und TECHNIK:</a:t>
            </a:r>
            <a:br>
              <a:rPr lang="de-DE" sz="2800" b="1" dirty="0">
                <a:solidFill>
                  <a:schemeClr val="bg1"/>
                </a:solidFill>
              </a:rPr>
            </a:br>
            <a:r>
              <a:rPr lang="de-DE" sz="2800" b="1" dirty="0">
                <a:solidFill>
                  <a:schemeClr val="bg1"/>
                </a:solidFill>
              </a:rPr>
              <a:t>Biologie – die Lehre von den Lebewesen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31640" y="2420888"/>
            <a:ext cx="6400800" cy="2880320"/>
          </a:xfrm>
        </p:spPr>
        <p:txBody>
          <a:bodyPr>
            <a:normAutofit/>
          </a:bodyPr>
          <a:lstStyle/>
          <a:p>
            <a:r>
              <a:rPr lang="de-DE" sz="2400" b="1" dirty="0">
                <a:solidFill>
                  <a:schemeClr val="tx1"/>
                </a:solidFill>
              </a:rPr>
              <a:t>Alle der folgenden Bilder sind am Deutschherren-Gymnasium entstanden.</a:t>
            </a:r>
          </a:p>
          <a:p>
            <a:endParaRPr lang="de-DE" sz="2400" b="1" dirty="0">
              <a:solidFill>
                <a:schemeClr val="tx1"/>
              </a:solidFill>
            </a:endParaRPr>
          </a:p>
          <a:p>
            <a:r>
              <a:rPr lang="de-DE" sz="2400" b="1" dirty="0">
                <a:solidFill>
                  <a:schemeClr val="tx1"/>
                </a:solidFill>
              </a:rPr>
              <a:t>Sie geben dir einen kleinen Einblick in ein spannendes Fach, auf das du dich im neuen Schuljahr freuen darfst.</a:t>
            </a:r>
          </a:p>
        </p:txBody>
      </p:sp>
    </p:spTree>
    <p:extLst>
      <p:ext uri="{BB962C8B-B14F-4D97-AF65-F5344CB8AC3E}">
        <p14:creationId xmlns:p14="http://schemas.microsoft.com/office/powerpoint/2010/main" val="28811373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39553" y="6383983"/>
            <a:ext cx="8136903" cy="463535"/>
          </a:xfrm>
        </p:spPr>
        <p:txBody>
          <a:bodyPr>
            <a:norm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Die Welt des Winzigen (5. Klasse)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280920" cy="621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962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39553" y="6383983"/>
            <a:ext cx="8136903" cy="463535"/>
          </a:xfrm>
        </p:spPr>
        <p:txBody>
          <a:bodyPr>
            <a:norm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Blutzellen bei starker Vergrößerung (5. Klasse)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5464"/>
            <a:ext cx="8909762" cy="593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6359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39553" y="6383983"/>
            <a:ext cx="8136903" cy="463535"/>
          </a:xfrm>
        </p:spPr>
        <p:txBody>
          <a:bodyPr>
            <a:norm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Untersuchung von Schweineaugen (9. Klasse)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6395875" cy="316835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132856"/>
            <a:ext cx="3075805" cy="410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43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39553" y="6383983"/>
            <a:ext cx="8136903" cy="463535"/>
          </a:xfrm>
        </p:spPr>
        <p:txBody>
          <a:bodyPr>
            <a:norm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Untersuchung von Schweineherzen (10. Klasse)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8244408" cy="618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414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39553" y="6383983"/>
            <a:ext cx="8136903" cy="463535"/>
          </a:xfrm>
        </p:spPr>
        <p:txBody>
          <a:bodyPr>
            <a:norm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Isolierung des eigenen Erbgutes (11. Klasse)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60648"/>
            <a:ext cx="8028384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4655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2"/>
          <p:cNvSpPr txBox="1">
            <a:spLocks/>
          </p:cNvSpPr>
          <p:nvPr/>
        </p:nvSpPr>
        <p:spPr>
          <a:xfrm>
            <a:off x="4259077" y="6156678"/>
            <a:ext cx="4896544" cy="720080"/>
          </a:xfrm>
          <a:prstGeom prst="rect">
            <a:avLst/>
          </a:prstGeom>
          <a:solidFill>
            <a:srgbClr val="800000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600" b="1" dirty="0">
                <a:solidFill>
                  <a:schemeClr val="bg1"/>
                </a:solidFill>
              </a:rPr>
              <a:t>Unsere Fachräume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8" y="-1506"/>
            <a:ext cx="5752381" cy="3238095"/>
          </a:xfrm>
          <a:prstGeom prst="rect">
            <a:avLst/>
          </a:prstGeom>
        </p:spPr>
      </p:pic>
      <p:cxnSp>
        <p:nvCxnSpPr>
          <p:cNvPr id="7" name="Gerade Verbindung mit Pfeil 6"/>
          <p:cNvCxnSpPr/>
          <p:nvPr/>
        </p:nvCxnSpPr>
        <p:spPr>
          <a:xfrm>
            <a:off x="0" y="6170637"/>
            <a:ext cx="4284000" cy="0"/>
          </a:xfrm>
          <a:prstGeom prst="straightConnector1">
            <a:avLst/>
          </a:prstGeom>
          <a:ln w="38100">
            <a:solidFill>
              <a:srgbClr val="8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38772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39553" y="6383983"/>
            <a:ext cx="8136903" cy="463535"/>
          </a:xfrm>
        </p:spPr>
        <p:txBody>
          <a:bodyPr>
            <a:norm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Frisch renoviert: Biologie-Übungsraum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945811B-55E5-49F8-872C-559702A04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41" y="202103"/>
            <a:ext cx="8242506" cy="618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998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39553" y="6383983"/>
            <a:ext cx="8136903" cy="463535"/>
          </a:xfrm>
        </p:spPr>
        <p:txBody>
          <a:bodyPr>
            <a:norm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…und noch einer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838D695-D485-4BCA-864F-478803448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615" y="281358"/>
            <a:ext cx="8132769" cy="610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274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39553" y="6383983"/>
            <a:ext cx="8136903" cy="463535"/>
          </a:xfrm>
        </p:spPr>
        <p:txBody>
          <a:bodyPr>
            <a:norm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Das „Kino“: Biologie-Lehrsaal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3857E73-8A7C-4C46-B3FB-E7CC901F8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370" y="171621"/>
            <a:ext cx="8279086" cy="621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06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283968" y="6139426"/>
            <a:ext cx="4896544" cy="720080"/>
          </a:xfrm>
          <a:solidFill>
            <a:srgbClr val="FF6600"/>
          </a:solidFill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chemeClr val="bg1"/>
                </a:solidFill>
              </a:rPr>
              <a:t>Im Reich der Tiere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0"/>
            <a:ext cx="2664296" cy="400414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-1679"/>
            <a:ext cx="1872207" cy="2228457"/>
          </a:xfrm>
          <a:prstGeom prst="rect">
            <a:avLst/>
          </a:prstGeom>
        </p:spPr>
      </p:pic>
      <p:cxnSp>
        <p:nvCxnSpPr>
          <p:cNvPr id="5" name="Gerade Verbindung mit Pfeil 4"/>
          <p:cNvCxnSpPr/>
          <p:nvPr/>
        </p:nvCxnSpPr>
        <p:spPr>
          <a:xfrm>
            <a:off x="0" y="6165304"/>
            <a:ext cx="4320000" cy="0"/>
          </a:xfrm>
          <a:prstGeom prst="straightConnector1">
            <a:avLst/>
          </a:prstGeom>
          <a:ln w="381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6821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75656" y="6381328"/>
            <a:ext cx="6400800" cy="463535"/>
          </a:xfrm>
        </p:spPr>
        <p:txBody>
          <a:bodyPr>
            <a:norm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Langzeit-Beobachtung von Mehlwürmern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2E5CEB8-A7BA-405B-87C4-19636CB3E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167" y="134783"/>
            <a:ext cx="8315665" cy="62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42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75656" y="6277833"/>
            <a:ext cx="6400800" cy="463535"/>
          </a:xfrm>
        </p:spPr>
        <p:txBody>
          <a:bodyPr>
            <a:norm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Was versteckt sich den hier?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6632"/>
            <a:ext cx="8172400" cy="61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21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75656" y="6277833"/>
            <a:ext cx="6400800" cy="463535"/>
          </a:xfrm>
        </p:spPr>
        <p:txBody>
          <a:bodyPr>
            <a:norm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Stabheuschrecken!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53" y="116632"/>
            <a:ext cx="8268411" cy="6201308"/>
          </a:xfrm>
          <a:prstGeom prst="rect">
            <a:avLst/>
          </a:prstGeom>
        </p:spPr>
      </p:pic>
      <p:sp>
        <p:nvSpPr>
          <p:cNvPr id="5" name="Pfeil nach rechts 4"/>
          <p:cNvSpPr/>
          <p:nvPr/>
        </p:nvSpPr>
        <p:spPr>
          <a:xfrm>
            <a:off x="3563888" y="1709704"/>
            <a:ext cx="864096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9831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75656" y="6349841"/>
            <a:ext cx="6400800" cy="463535"/>
          </a:xfrm>
        </p:spPr>
        <p:txBody>
          <a:bodyPr>
            <a:norm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Hornissen als Baukünstler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633"/>
            <a:ext cx="8306798" cy="623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596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75656" y="6381328"/>
            <a:ext cx="6400800" cy="463535"/>
          </a:xfrm>
        </p:spPr>
        <p:txBody>
          <a:bodyPr>
            <a:norm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Unsere Biologiesammlung hat viel zu bieten…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3280" y="1137456"/>
            <a:ext cx="5862332" cy="439674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39208" y="1137457"/>
            <a:ext cx="5862333" cy="439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1838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528</Words>
  <Application>Microsoft Office PowerPoint</Application>
  <PresentationFormat>Bildschirmpräsentation (4:3)</PresentationFormat>
  <Paragraphs>64</Paragraphs>
  <Slides>38</Slides>
  <Notes>0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38</vt:i4>
      </vt:variant>
    </vt:vector>
  </HeadingPairs>
  <TitlesOfParts>
    <vt:vector size="41" baseType="lpstr">
      <vt:lpstr>Arial</vt:lpstr>
      <vt:lpstr>Calibri</vt:lpstr>
      <vt:lpstr>Larissa</vt:lpstr>
      <vt:lpstr>Natur und Technik –  ein neues Unterrichtsfach am Gymnasium</vt:lpstr>
      <vt:lpstr>NATUR und TECHNIK: Biologie – die Lehre von den Lebewesen</vt:lpstr>
      <vt:lpstr>NATUR und TECHNIK: Biologie – die Lehre von den Lebewesen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 &amp; Technik –  ein neues Unterrichtsfach am Gymnasium</dc:title>
  <dc:creator>Bernd Ganster</dc:creator>
  <cp:lastModifiedBy>Tobi Lusc</cp:lastModifiedBy>
  <cp:revision>55</cp:revision>
  <dcterms:created xsi:type="dcterms:W3CDTF">2021-02-19T10:19:36Z</dcterms:created>
  <dcterms:modified xsi:type="dcterms:W3CDTF">2021-03-05T09:40:48Z</dcterms:modified>
</cp:coreProperties>
</file>